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2" r:id="rId5"/>
    <p:sldId id="263" r:id="rId6"/>
    <p:sldId id="261" r:id="rId7"/>
    <p:sldId id="260" r:id="rId8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4062"/>
    <a:srgbClr val="CA7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14"/>
    <p:restoredTop sz="95872"/>
  </p:normalViewPr>
  <p:slideViewPr>
    <p:cSldViewPr snapToGrid="0" snapToObjects="1">
      <p:cViewPr>
        <p:scale>
          <a:sx n="134" d="100"/>
          <a:sy n="134" d="100"/>
        </p:scale>
        <p:origin x="328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26F007-FAB6-A848-8A7C-5BF18586F3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39ED606-55CE-A44C-B1F5-34AA2914C8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45C9CF-472C-5D4F-A0EE-F5E5D4B18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01CD3-6B3F-EC41-BA06-F7927562302D}" type="datetimeFigureOut">
              <a:rPr lang="es-MX" smtClean="0"/>
              <a:t>27/09/24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E8A3D6-2BF7-0548-9715-4FF82666A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1C50EEB-0C27-4842-9BF7-11224A817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3CBFF-56F4-2D4B-BFED-B76A0BEFFE3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63987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4305F8-7FFF-B74B-AAFC-13397A4D4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ACBFCED-E801-0842-9263-1D95BAC9BA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BBEA43-C8D3-BB44-BD10-882802D35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01CD3-6B3F-EC41-BA06-F7927562302D}" type="datetimeFigureOut">
              <a:rPr lang="es-MX" smtClean="0"/>
              <a:t>27/09/24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938BDE5-35A1-744C-809E-0A66E40AB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D1AD9D9-9C01-8944-982A-53586D28A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3CBFF-56F4-2D4B-BFED-B76A0BEFFE3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31254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9EA1683-6962-6D47-B0FF-C9FB3BF8A1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5FC1778-9E95-5A49-A7AA-325137013B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2F731B4-1E9B-F248-B4B8-BBC19F432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01CD3-6B3F-EC41-BA06-F7927562302D}" type="datetimeFigureOut">
              <a:rPr lang="es-MX" smtClean="0"/>
              <a:t>27/09/24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4B62484-ABD2-6945-ABF9-BED923FC1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6CBFA7A-357F-EA42-940B-FD1ABB4B6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3CBFF-56F4-2D4B-BFED-B76A0BEFFE3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72769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886354-A55C-0C45-9D3A-D315933FC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A823DC9-2C06-2E4B-832B-004F62245C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244EB7D-726F-6644-9482-B614EF476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01CD3-6B3F-EC41-BA06-F7927562302D}" type="datetimeFigureOut">
              <a:rPr lang="es-MX" smtClean="0"/>
              <a:t>27/09/24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8621993-7241-E246-927F-3438FC580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EA1C740-89FD-C345-BD7F-2CACF4B24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3CBFF-56F4-2D4B-BFED-B76A0BEFFE3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91755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38026A-16CF-CE46-80D2-8BB823B14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645DB09-600B-1448-A86D-DAA697F8BB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68B662F-21B9-4B4C-9BCE-64165C976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01CD3-6B3F-EC41-BA06-F7927562302D}" type="datetimeFigureOut">
              <a:rPr lang="es-MX" smtClean="0"/>
              <a:t>27/09/24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0219E3F-8B04-C74E-B542-E24321B23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5864FD2-0B94-0741-B79C-83B47C95B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3CBFF-56F4-2D4B-BFED-B76A0BEFFE3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28928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1AB837-2993-824B-A7C3-F57892E83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30CE701-8D06-7E44-8BA3-3C65C3D8D7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9DAE09C-7794-6347-AA35-C09928AE97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E97032E-05B7-4140-AD30-BE827592B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01CD3-6B3F-EC41-BA06-F7927562302D}" type="datetimeFigureOut">
              <a:rPr lang="es-MX" smtClean="0"/>
              <a:t>27/09/24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AE265FE-2354-9F4B-BD41-824854C51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F0ED048-F369-3547-A276-79A7F4D56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3CBFF-56F4-2D4B-BFED-B76A0BEFFE3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06206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CE10F8-8E40-FC4B-A059-0490ADD5A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3C49A27-D279-2B40-BFEB-5D4A36D0CE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0B557C0-720E-094A-A37D-9BA42B787E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F026C2C-6552-4B41-AA3F-1F638396CD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178799C-44AC-B14F-BC76-5103DB6B89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EA78094-EDC2-7345-A1D1-F3BE8A29C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01CD3-6B3F-EC41-BA06-F7927562302D}" type="datetimeFigureOut">
              <a:rPr lang="es-MX" smtClean="0"/>
              <a:t>27/09/24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A91945F-5ADC-6540-A953-CD37CB500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9654841-8116-B148-86F3-10D03EB08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3CBFF-56F4-2D4B-BFED-B76A0BEFFE3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00710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E8AEA3-F60D-114F-9DA2-964BAE55C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83E97F1-D83B-014C-8E6F-751D4C854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01CD3-6B3F-EC41-BA06-F7927562302D}" type="datetimeFigureOut">
              <a:rPr lang="es-MX" smtClean="0"/>
              <a:t>27/09/24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C541DFD-CB42-1E4A-B662-42388B83B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3116DD3-D3DB-9A40-8DF9-9B44CF165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3CBFF-56F4-2D4B-BFED-B76A0BEFFE3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92620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CB1CDED-89AF-7E4D-A1DC-AAC7F96D9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01CD3-6B3F-EC41-BA06-F7927562302D}" type="datetimeFigureOut">
              <a:rPr lang="es-MX" smtClean="0"/>
              <a:t>27/09/24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4689835-7520-7541-9C48-28E04AC0D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8DBDC63-7856-9549-9F6A-3CDB3F89E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3CBFF-56F4-2D4B-BFED-B76A0BEFFE3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89329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2C1509-92F1-5C46-8052-622E780AC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39D2711-FDD8-FA4F-AB48-5F5CBE4DE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73A3086-64FB-B54A-9C57-C5F1EFCE75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5A18265-6C0B-8C48-AFDB-7AD9CDFFC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01CD3-6B3F-EC41-BA06-F7927562302D}" type="datetimeFigureOut">
              <a:rPr lang="es-MX" smtClean="0"/>
              <a:t>27/09/24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C99483D-6C50-8145-AF88-FAAFD14A6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1C01242-51A7-634A-B899-816A805D3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3CBFF-56F4-2D4B-BFED-B76A0BEFFE3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13054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824D16-2AC5-4C40-83D5-B8DC03382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D10BF61-0A56-374B-929C-F7C08C101D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A3CFD76-D6D2-8447-9792-3F030F8747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C1F0ECE-9194-1543-8C5F-F4AE61AAB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01CD3-6B3F-EC41-BA06-F7927562302D}" type="datetimeFigureOut">
              <a:rPr lang="es-MX" smtClean="0"/>
              <a:t>27/09/24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D445A80-673F-AF44-9E12-6F0C50E4C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046695A-700A-3E4E-9675-6D1AC5E65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3CBFF-56F4-2D4B-BFED-B76A0BEFFE3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46745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6C21A7B-9721-D34B-B119-F1DB2D7C0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730546E-1BA0-074B-9445-6440545792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A1280B-94C0-5E46-AEFE-8B1ED33271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01CD3-6B3F-EC41-BA06-F7927562302D}" type="datetimeFigureOut">
              <a:rPr lang="es-MX" smtClean="0"/>
              <a:t>27/09/24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670FDC-D333-874D-80B8-95217547A2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C3DBF93-84E5-304D-B890-DF822B0A46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D3CBFF-56F4-2D4B-BFED-B76A0BEFFE3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77673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jpeg"/><Relationship Id="rId7" Type="http://schemas.openxmlformats.org/officeDocument/2006/relationships/image" Target="../media/image1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http://www.maquino.mx/" TargetMode="External"/><Relationship Id="rId7" Type="http://schemas.openxmlformats.org/officeDocument/2006/relationships/image" Target="../media/image1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E60691A-B006-624B-9A9B-0B74F92E0B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4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C08AF0B9-E05A-2145-8665-83551AA5E0F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94062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8E1D07E-0FFF-CD4D-AFD5-17B59D580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2406648"/>
            <a:ext cx="5029200" cy="204470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952B1FA9-9548-0943-8685-C2757B3A8273}"/>
              </a:ext>
            </a:extLst>
          </p:cNvPr>
          <p:cNvSpPr txBox="1"/>
          <p:nvPr/>
        </p:nvSpPr>
        <p:spPr>
          <a:xfrm>
            <a:off x="10546915" y="6304001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schemeClr val="bg1"/>
                </a:solidFill>
                <a:latin typeface="Helvetica" pitchFamily="2" charset="0"/>
              </a:rPr>
              <a:t>maquino.mx</a:t>
            </a:r>
          </a:p>
        </p:txBody>
      </p:sp>
    </p:spTree>
    <p:extLst>
      <p:ext uri="{BB962C8B-B14F-4D97-AF65-F5344CB8AC3E}">
        <p14:creationId xmlns:p14="http://schemas.microsoft.com/office/powerpoint/2010/main" val="2237384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6A5CFB9-FB45-DF4A-9C6A-A6A00919E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2633599" y="2633597"/>
            <a:ext cx="6858000" cy="159080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5C83564-4D26-E046-A7CA-E3202D6AE167}"/>
              </a:ext>
            </a:extLst>
          </p:cNvPr>
          <p:cNvSpPr txBox="1"/>
          <p:nvPr/>
        </p:nvSpPr>
        <p:spPr>
          <a:xfrm>
            <a:off x="2066795" y="698418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rgbClr val="CA7B63"/>
                </a:solidFill>
                <a:latin typeface="Helvetica" pitchFamily="2" charset="0"/>
              </a:rPr>
              <a:t>Misión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7178EE7-32E0-BE42-BA16-98FD8006DAEF}"/>
              </a:ext>
            </a:extLst>
          </p:cNvPr>
          <p:cNvSpPr txBox="1"/>
          <p:nvPr/>
        </p:nvSpPr>
        <p:spPr>
          <a:xfrm>
            <a:off x="2066795" y="3385436"/>
            <a:ext cx="873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rgbClr val="CA7B63"/>
                </a:solidFill>
                <a:latin typeface="Helvetica" pitchFamily="2" charset="0"/>
              </a:rPr>
              <a:t>Visión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0B8024C-39B0-914B-998A-D9A2D88F24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069" b="36842"/>
          <a:stretch/>
        </p:blipFill>
        <p:spPr>
          <a:xfrm>
            <a:off x="9864142" y="5085184"/>
            <a:ext cx="2327858" cy="1772816"/>
          </a:xfrm>
          <a:prstGeom prst="rect">
            <a:avLst/>
          </a:prstGeom>
        </p:spPr>
      </p:pic>
      <p:sp>
        <p:nvSpPr>
          <p:cNvPr id="13" name="Google Shape;188;g2cd95a26df0_0_185">
            <a:extLst>
              <a:ext uri="{FF2B5EF4-FFF2-40B4-BE49-F238E27FC236}">
                <a16:creationId xmlns:a16="http://schemas.microsoft.com/office/drawing/2014/main" id="{12C222E5-B26A-0E4E-81E5-E4D3C8C0FE99}"/>
              </a:ext>
            </a:extLst>
          </p:cNvPr>
          <p:cNvSpPr txBox="1"/>
          <p:nvPr/>
        </p:nvSpPr>
        <p:spPr>
          <a:xfrm>
            <a:off x="2066795" y="1334041"/>
            <a:ext cx="8726709" cy="141577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Lexend Deca"/>
                <a:cs typeface="Lexend Deca"/>
                <a:sym typeface="Lexend Deca"/>
              </a:rPr>
              <a:t>En MAQUINADOS INDUSTRIALES DEL NORTE (MAQUINO) nos comprometemos a ser líderes en la fabricación de piezas de acero para la industria metal-mecánica, innovando constantemente en nuestros procesos y productos para satisfacer las necesidades de nuestros clientes , brindando soluciones de alta calidad que superen las expectativas de clientes e inversionistas y contribuyan al crecimiento y éxito de la industria.</a:t>
            </a:r>
            <a:endParaRPr sz="9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2" charset="0"/>
            </a:endParaRPr>
          </a:p>
        </p:txBody>
      </p:sp>
      <p:sp>
        <p:nvSpPr>
          <p:cNvPr id="14" name="Google Shape;188;g2cd95a26df0_0_185">
            <a:extLst>
              <a:ext uri="{FF2B5EF4-FFF2-40B4-BE49-F238E27FC236}">
                <a16:creationId xmlns:a16="http://schemas.microsoft.com/office/drawing/2014/main" id="{AA5E0000-2A86-914A-842C-21AF30082363}"/>
              </a:ext>
            </a:extLst>
          </p:cNvPr>
          <p:cNvSpPr txBox="1"/>
          <p:nvPr/>
        </p:nvSpPr>
        <p:spPr>
          <a:xfrm>
            <a:off x="2066795" y="4108187"/>
            <a:ext cx="8726709" cy="849463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Lexend Deca"/>
                <a:cs typeface="Lexend Deca"/>
                <a:sym typeface="Lexend Deca"/>
              </a:rPr>
              <a:t>Ser la empresa líder en la fabricación de piezas para la industria metal-mecánica en la región, reconocidos por nuestra excelencia en calidad, innovación y servicio,  ser el proveedor preferido de nuestros clientes, y ser considerados como un socio estratégico en su crecimiento y éxito.</a:t>
            </a:r>
          </a:p>
        </p:txBody>
      </p:sp>
    </p:spTree>
    <p:extLst>
      <p:ext uri="{BB962C8B-B14F-4D97-AF65-F5344CB8AC3E}">
        <p14:creationId xmlns:p14="http://schemas.microsoft.com/office/powerpoint/2010/main" val="3255171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6A5CFB9-FB45-DF4A-9C6A-A6A00919E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2633599" y="2633597"/>
            <a:ext cx="6858000" cy="159080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5C83564-4D26-E046-A7CA-E3202D6AE167}"/>
              </a:ext>
            </a:extLst>
          </p:cNvPr>
          <p:cNvSpPr txBox="1"/>
          <p:nvPr/>
        </p:nvSpPr>
        <p:spPr>
          <a:xfrm>
            <a:off x="2066795" y="510528"/>
            <a:ext cx="1005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rgbClr val="CA7B63"/>
                </a:solidFill>
                <a:latin typeface="Helvetica" pitchFamily="2" charset="0"/>
              </a:rPr>
              <a:t>Valores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0B8024C-39B0-914B-998A-D9A2D88F24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069" b="36842"/>
          <a:stretch/>
        </p:blipFill>
        <p:spPr>
          <a:xfrm>
            <a:off x="9864142" y="5085184"/>
            <a:ext cx="2327858" cy="1772816"/>
          </a:xfrm>
          <a:prstGeom prst="rect">
            <a:avLst/>
          </a:prstGeom>
        </p:spPr>
      </p:pic>
      <p:sp>
        <p:nvSpPr>
          <p:cNvPr id="13" name="Google Shape;188;g2cd95a26df0_0_185">
            <a:extLst>
              <a:ext uri="{FF2B5EF4-FFF2-40B4-BE49-F238E27FC236}">
                <a16:creationId xmlns:a16="http://schemas.microsoft.com/office/drawing/2014/main" id="{12C222E5-B26A-0E4E-81E5-E4D3C8C0FE99}"/>
              </a:ext>
            </a:extLst>
          </p:cNvPr>
          <p:cNvSpPr txBox="1"/>
          <p:nvPr/>
        </p:nvSpPr>
        <p:spPr>
          <a:xfrm>
            <a:off x="2066795" y="1146151"/>
            <a:ext cx="8726709" cy="509678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es-MX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Lexend Deca"/>
                <a:cs typeface="Lexend Deca"/>
                <a:sym typeface="Lexend Deca"/>
              </a:rPr>
              <a:t>Innovación</a:t>
            </a:r>
            <a:r>
              <a:rPr lang="es-MX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Lexend Deca"/>
                <a:cs typeface="Lexend Deca"/>
                <a:sym typeface="Lexend Deca"/>
              </a:rPr>
              <a:t> </a:t>
            </a:r>
          </a:p>
          <a:p>
            <a:pPr lvl="0" algn="just">
              <a:lnSpc>
                <a:spcPct val="115000"/>
              </a:lnSpc>
            </a:pP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Lexend Deca"/>
                <a:cs typeface="Lexend Deca"/>
                <a:sym typeface="Lexend Deca"/>
              </a:rPr>
              <a:t>Buscamos constantemente nuevas formas de mejorar nuestros procesos y productos.</a:t>
            </a:r>
          </a:p>
          <a:p>
            <a:pPr lvl="0" algn="just">
              <a:lnSpc>
                <a:spcPct val="115000"/>
              </a:lnSpc>
            </a:pPr>
            <a:endParaRPr lang="es-MX" sz="16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2" charset="0"/>
              <a:ea typeface="Lexend Deca"/>
              <a:cs typeface="Lexend Deca"/>
              <a:sym typeface="Lexend Deca"/>
            </a:endParaRPr>
          </a:p>
          <a:p>
            <a:pPr lvl="0" algn="just">
              <a:lnSpc>
                <a:spcPct val="115000"/>
              </a:lnSpc>
            </a:pPr>
            <a:r>
              <a:rPr lang="es-MX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Lexend Deca"/>
                <a:cs typeface="Lexend Deca"/>
                <a:sym typeface="Lexend Deca"/>
              </a:rPr>
              <a:t>Confiabilidad</a:t>
            </a:r>
          </a:p>
          <a:p>
            <a:pPr lvl="0" algn="just">
              <a:lnSpc>
                <a:spcPct val="115000"/>
              </a:lnSpc>
            </a:pP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Lexend Deca"/>
                <a:cs typeface="Lexend Deca"/>
                <a:sym typeface="Lexend Deca"/>
              </a:rPr>
              <a:t>Cumplimos con nuestros compromisos y mantenemos la confianza de nuestros clientes  e inversionistas.</a:t>
            </a:r>
          </a:p>
          <a:p>
            <a:pPr lvl="0" algn="just">
              <a:lnSpc>
                <a:spcPct val="115000"/>
              </a:lnSpc>
            </a:pPr>
            <a:endParaRPr lang="es-MX" sz="16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2" charset="0"/>
              <a:ea typeface="Lexend Deca"/>
              <a:cs typeface="Lexend Deca"/>
              <a:sym typeface="Lexend Deca"/>
            </a:endParaRPr>
          </a:p>
          <a:p>
            <a:pPr lvl="0" algn="just">
              <a:lnSpc>
                <a:spcPct val="115000"/>
              </a:lnSpc>
            </a:pPr>
            <a:r>
              <a:rPr lang="es-MX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Lexend Deca"/>
                <a:cs typeface="Lexend Deca"/>
                <a:sym typeface="Lexend Deca"/>
              </a:rPr>
              <a:t>Calidad</a:t>
            </a: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Lexend Deca"/>
                <a:cs typeface="Lexend Deca"/>
                <a:sym typeface="Lexend Deca"/>
              </a:rPr>
              <a:t> </a:t>
            </a:r>
          </a:p>
          <a:p>
            <a:pPr lvl="0" algn="just">
              <a:lnSpc>
                <a:spcPct val="115000"/>
              </a:lnSpc>
            </a:pP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Lexend Deca"/>
                <a:cs typeface="Lexend Deca"/>
                <a:sym typeface="Lexend Deca"/>
              </a:rPr>
              <a:t>Nos enfocamos en producir piezas de alta calidad que superen las expectativas de nuestros clientes y los estándares  establecidos  en el ISO.</a:t>
            </a:r>
          </a:p>
          <a:p>
            <a:pPr lvl="0" algn="just">
              <a:lnSpc>
                <a:spcPct val="115000"/>
              </a:lnSpc>
            </a:pPr>
            <a:endParaRPr lang="es-MX" sz="16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2" charset="0"/>
              <a:ea typeface="Lexend Deca"/>
              <a:cs typeface="Lexend Deca"/>
              <a:sym typeface="Lexend Deca"/>
            </a:endParaRPr>
          </a:p>
          <a:p>
            <a:pPr lvl="0" algn="just">
              <a:lnSpc>
                <a:spcPct val="115000"/>
              </a:lnSpc>
            </a:pPr>
            <a:r>
              <a:rPr lang="es-MX" sz="2000" b="1" dirty="0">
                <a:latin typeface="Helvetica" pitchFamily="2" charset="0"/>
                <a:ea typeface="Lexend Deca"/>
                <a:cs typeface="Lexend Deca"/>
                <a:sym typeface="Lexend Deca"/>
              </a:rPr>
              <a:t>Servicio</a:t>
            </a: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Lexend Deca"/>
                <a:cs typeface="Lexend Deca"/>
                <a:sym typeface="Lexend Deca"/>
              </a:rPr>
              <a:t> </a:t>
            </a:r>
          </a:p>
          <a:p>
            <a:pPr lvl="0" algn="just">
              <a:lnSpc>
                <a:spcPct val="115000"/>
              </a:lnSpc>
            </a:pP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Lexend Deca"/>
                <a:cs typeface="Lexend Deca"/>
                <a:sym typeface="Lexend Deca"/>
              </a:rPr>
              <a:t>Brindamos un servicio excepcional a nuestros clientes, respondiendo a sus necesidades y preguntas de manera oportuna y eficiente.</a:t>
            </a:r>
          </a:p>
          <a:p>
            <a:pPr lvl="0" algn="just">
              <a:lnSpc>
                <a:spcPct val="115000"/>
              </a:lnSpc>
            </a:pPr>
            <a:endParaRPr lang="es-MX" sz="16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2" charset="0"/>
              <a:ea typeface="Lexend Deca"/>
              <a:cs typeface="Lexend Deca"/>
              <a:sym typeface="Lexend Deca"/>
            </a:endParaRPr>
          </a:p>
          <a:p>
            <a:pPr lvl="0" algn="just">
              <a:lnSpc>
                <a:spcPct val="115000"/>
              </a:lnSpc>
            </a:pPr>
            <a:endParaRPr lang="es-MX" sz="16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2" charset="0"/>
              <a:ea typeface="Lexend Deca"/>
              <a:cs typeface="Lexend Deca"/>
              <a:sym typeface="Lexend Deca"/>
            </a:endParaRPr>
          </a:p>
          <a:p>
            <a:pPr lvl="0" algn="just">
              <a:lnSpc>
                <a:spcPct val="115000"/>
              </a:lnSpc>
            </a:pPr>
            <a:endParaRPr lang="es-MX" sz="16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2" charset="0"/>
              <a:ea typeface="Lexend Deca"/>
              <a:cs typeface="Lexend Deca"/>
              <a:sym typeface="Lexend Deca"/>
            </a:endParaRPr>
          </a:p>
        </p:txBody>
      </p:sp>
    </p:spTree>
    <p:extLst>
      <p:ext uri="{BB962C8B-B14F-4D97-AF65-F5344CB8AC3E}">
        <p14:creationId xmlns:p14="http://schemas.microsoft.com/office/powerpoint/2010/main" val="2201759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923E85E3-D6CD-E147-B223-B4B5EFF802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74" t="1359" r="31187" b="850"/>
          <a:stretch/>
        </p:blipFill>
        <p:spPr>
          <a:xfrm>
            <a:off x="8048006" y="0"/>
            <a:ext cx="4131027" cy="685551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A113EF3-BA72-7244-9593-405261894B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26" t="137" r="20897" b="-137"/>
          <a:stretch/>
        </p:blipFill>
        <p:spPr>
          <a:xfrm>
            <a:off x="4004556" y="-2488"/>
            <a:ext cx="4030484" cy="685800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4D0DC59-AA14-0E46-977E-4B5423A31A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193" r="21649"/>
          <a:stretch/>
        </p:blipFill>
        <p:spPr>
          <a:xfrm>
            <a:off x="12967" y="-1"/>
            <a:ext cx="4004553" cy="6858001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2AAE4662-6E2C-214F-9ADF-D65C1C23F2A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94062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6340636-3B1B-2441-B97D-754ACA1B16CB}"/>
              </a:ext>
            </a:extLst>
          </p:cNvPr>
          <p:cNvSpPr txBox="1"/>
          <p:nvPr/>
        </p:nvSpPr>
        <p:spPr>
          <a:xfrm>
            <a:off x="1179047" y="3105834"/>
            <a:ext cx="1659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b="1" dirty="0">
                <a:solidFill>
                  <a:schemeClr val="bg1"/>
                </a:solidFill>
                <a:latin typeface="Helvetica" pitchFamily="2" charset="0"/>
              </a:rPr>
              <a:t>Torno </a:t>
            </a:r>
          </a:p>
          <a:p>
            <a:pPr algn="ctr"/>
            <a:r>
              <a:rPr lang="es-MX" b="1" dirty="0">
                <a:solidFill>
                  <a:schemeClr val="bg1"/>
                </a:solidFill>
                <a:latin typeface="Helvetica" pitchFamily="2" charset="0"/>
              </a:rPr>
              <a:t>convencional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46E64AF-A212-B243-A62B-42B472DD9A60}"/>
              </a:ext>
            </a:extLst>
          </p:cNvPr>
          <p:cNvSpPr txBox="1"/>
          <p:nvPr/>
        </p:nvSpPr>
        <p:spPr>
          <a:xfrm>
            <a:off x="5305429" y="3105834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b="1" dirty="0">
                <a:solidFill>
                  <a:schemeClr val="bg1"/>
                </a:solidFill>
                <a:latin typeface="Helvetica" pitchFamily="2" charset="0"/>
              </a:rPr>
              <a:t>Centro de</a:t>
            </a:r>
          </a:p>
          <a:p>
            <a:pPr algn="ctr"/>
            <a:r>
              <a:rPr lang="es-MX" b="1" dirty="0">
                <a:solidFill>
                  <a:schemeClr val="bg1"/>
                </a:solidFill>
                <a:latin typeface="Helvetica" pitchFamily="2" charset="0"/>
              </a:rPr>
              <a:t>maquinado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2C96F98-FF53-D545-B6BD-999FF1E1BB59}"/>
              </a:ext>
            </a:extLst>
          </p:cNvPr>
          <p:cNvSpPr txBox="1"/>
          <p:nvPr/>
        </p:nvSpPr>
        <p:spPr>
          <a:xfrm>
            <a:off x="9702671" y="3105834"/>
            <a:ext cx="8216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b="1" dirty="0">
                <a:solidFill>
                  <a:schemeClr val="bg1"/>
                </a:solidFill>
                <a:latin typeface="Helvetica" pitchFamily="2" charset="0"/>
              </a:rPr>
              <a:t>Torno</a:t>
            </a:r>
          </a:p>
          <a:p>
            <a:pPr algn="ctr"/>
            <a:r>
              <a:rPr lang="es-MX" b="1" dirty="0">
                <a:solidFill>
                  <a:schemeClr val="bg1"/>
                </a:solidFill>
                <a:latin typeface="Helvetica" pitchFamily="2" charset="0"/>
              </a:rPr>
              <a:t>CNC</a:t>
            </a:r>
          </a:p>
        </p:txBody>
      </p:sp>
    </p:spTree>
    <p:extLst>
      <p:ext uri="{BB962C8B-B14F-4D97-AF65-F5344CB8AC3E}">
        <p14:creationId xmlns:p14="http://schemas.microsoft.com/office/powerpoint/2010/main" val="3917295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035FB035-B41D-0140-BD4E-2B8D3B14F9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72" t="139" r="40621" b="-139"/>
          <a:stretch/>
        </p:blipFill>
        <p:spPr>
          <a:xfrm>
            <a:off x="8022074" y="9525"/>
            <a:ext cx="4166484" cy="684035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9E94443-C2D4-C84B-97E6-3BEBC9A2A9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644"/>
          <a:stretch/>
        </p:blipFill>
        <p:spPr>
          <a:xfrm>
            <a:off x="3442" y="0"/>
            <a:ext cx="4001114" cy="6858000"/>
          </a:xfrm>
          <a:prstGeom prst="rect">
            <a:avLst/>
          </a:prstGeom>
        </p:spPr>
      </p:pic>
      <p:pic>
        <p:nvPicPr>
          <p:cNvPr id="14" name="Picture 2" descr="Vista del soldador trabajando Francia">
            <a:extLst>
              <a:ext uri="{FF2B5EF4-FFF2-40B4-BE49-F238E27FC236}">
                <a16:creationId xmlns:a16="http://schemas.microsoft.com/office/drawing/2014/main" id="{547FF5CB-D1ED-AE4D-BE09-6720CB139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3" r="22064"/>
          <a:stretch/>
        </p:blipFill>
        <p:spPr bwMode="auto">
          <a:xfrm>
            <a:off x="3904012" y="0"/>
            <a:ext cx="4131028" cy="684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2AAE4662-6E2C-214F-9ADF-D65C1C23F2A2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294062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6340636-3B1B-2441-B97D-754ACA1B16CB}"/>
              </a:ext>
            </a:extLst>
          </p:cNvPr>
          <p:cNvSpPr txBox="1"/>
          <p:nvPr/>
        </p:nvSpPr>
        <p:spPr>
          <a:xfrm>
            <a:off x="1179048" y="3105834"/>
            <a:ext cx="16594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b="1" dirty="0">
                <a:solidFill>
                  <a:schemeClr val="bg1"/>
                </a:solidFill>
                <a:latin typeface="Helvetica" pitchFamily="2" charset="0"/>
              </a:rPr>
              <a:t>Fresadora</a:t>
            </a:r>
          </a:p>
          <a:p>
            <a:pPr algn="ctr"/>
            <a:r>
              <a:rPr lang="es-MX" b="1" dirty="0">
                <a:solidFill>
                  <a:schemeClr val="bg1"/>
                </a:solidFill>
                <a:latin typeface="Helvetica" pitchFamily="2" charset="0"/>
              </a:rPr>
              <a:t>convencional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46E64AF-A212-B243-A62B-42B472DD9A60}"/>
              </a:ext>
            </a:extLst>
          </p:cNvPr>
          <p:cNvSpPr txBox="1"/>
          <p:nvPr/>
        </p:nvSpPr>
        <p:spPr>
          <a:xfrm>
            <a:off x="5356727" y="3244333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b="1" dirty="0">
                <a:solidFill>
                  <a:schemeClr val="bg1"/>
                </a:solidFill>
                <a:latin typeface="Helvetica" pitchFamily="2" charset="0"/>
              </a:rPr>
              <a:t>Soldadura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2C96F98-FF53-D545-B6BD-999FF1E1BB59}"/>
              </a:ext>
            </a:extLst>
          </p:cNvPr>
          <p:cNvSpPr txBox="1"/>
          <p:nvPr/>
        </p:nvSpPr>
        <p:spPr>
          <a:xfrm>
            <a:off x="9604408" y="3105834"/>
            <a:ext cx="1018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b="1" dirty="0">
                <a:solidFill>
                  <a:schemeClr val="bg1"/>
                </a:solidFill>
                <a:latin typeface="Helvetica" pitchFamily="2" charset="0"/>
              </a:rPr>
              <a:t>Electro</a:t>
            </a:r>
          </a:p>
          <a:p>
            <a:pPr algn="ctr"/>
            <a:r>
              <a:rPr lang="es-MX" b="1" dirty="0">
                <a:solidFill>
                  <a:schemeClr val="bg1"/>
                </a:solidFill>
                <a:latin typeface="Helvetica" pitchFamily="2" charset="0"/>
              </a:rPr>
              <a:t>erosión</a:t>
            </a:r>
          </a:p>
        </p:txBody>
      </p:sp>
    </p:spTree>
    <p:extLst>
      <p:ext uri="{BB962C8B-B14F-4D97-AF65-F5344CB8AC3E}">
        <p14:creationId xmlns:p14="http://schemas.microsoft.com/office/powerpoint/2010/main" val="2477336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6A5CFB9-FB45-DF4A-9C6A-A6A00919E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2633599" y="2633597"/>
            <a:ext cx="6858000" cy="159080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5C83564-4D26-E046-A7CA-E3202D6AE167}"/>
              </a:ext>
            </a:extLst>
          </p:cNvPr>
          <p:cNvSpPr txBox="1"/>
          <p:nvPr/>
        </p:nvSpPr>
        <p:spPr>
          <a:xfrm>
            <a:off x="2066795" y="510528"/>
            <a:ext cx="3595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rgbClr val="CA7B63"/>
                </a:solidFill>
                <a:latin typeface="Helvetica" pitchFamily="2" charset="0"/>
              </a:rPr>
              <a:t>Algunos  de  nuestros  clientes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0B8024C-39B0-914B-998A-D9A2D88F24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069" b="36842"/>
          <a:stretch/>
        </p:blipFill>
        <p:spPr>
          <a:xfrm>
            <a:off x="9864142" y="5085184"/>
            <a:ext cx="2327858" cy="1772816"/>
          </a:xfrm>
          <a:prstGeom prst="rect">
            <a:avLst/>
          </a:prstGeom>
        </p:spPr>
      </p:pic>
      <p:sp>
        <p:nvSpPr>
          <p:cNvPr id="5" name="Google Shape;188;g2cd95a26df0_0_185">
            <a:extLst>
              <a:ext uri="{FF2B5EF4-FFF2-40B4-BE49-F238E27FC236}">
                <a16:creationId xmlns:a16="http://schemas.microsoft.com/office/drawing/2014/main" id="{BB52EEA5-BA08-44D1-ADC5-7A5909A1E87D}"/>
              </a:ext>
            </a:extLst>
          </p:cNvPr>
          <p:cNvSpPr txBox="1"/>
          <p:nvPr/>
        </p:nvSpPr>
        <p:spPr>
          <a:xfrm>
            <a:off x="2066795" y="1146151"/>
            <a:ext cx="8726709" cy="1203406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>
              <a:lnSpc>
                <a:spcPct val="115000"/>
              </a:lnSpc>
            </a:pPr>
            <a:endParaRPr lang="es-MX" sz="2000" b="1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2" charset="0"/>
              <a:sym typeface="Lexend Deca"/>
            </a:endParaRPr>
          </a:p>
          <a:p>
            <a:pPr lvl="0" algn="just">
              <a:lnSpc>
                <a:spcPct val="115000"/>
              </a:lnSpc>
            </a:pPr>
            <a:endParaRPr lang="es-MX" sz="1600" b="1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2" charset="0"/>
              <a:ea typeface="Lexend Deca"/>
              <a:cs typeface="Lexend Deca"/>
              <a:sym typeface="Lexend Deca"/>
            </a:endParaRPr>
          </a:p>
          <a:p>
            <a:pPr lvl="0" algn="just">
              <a:lnSpc>
                <a:spcPct val="115000"/>
              </a:lnSpc>
            </a:pPr>
            <a:endParaRPr lang="es-MX" sz="1600" b="1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2" charset="0"/>
              <a:ea typeface="Lexend Deca"/>
              <a:cs typeface="Lexend Deca"/>
              <a:sym typeface="Lexend Deca"/>
            </a:endParaRPr>
          </a:p>
          <a:p>
            <a:pPr lvl="0" algn="just">
              <a:lnSpc>
                <a:spcPct val="115000"/>
              </a:lnSpc>
            </a:pPr>
            <a:endParaRPr lang="es-MX" sz="16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2" charset="0"/>
              <a:ea typeface="Lexend Deca"/>
              <a:cs typeface="Lexend Deca"/>
              <a:sym typeface="Lexend Deca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CF01550-9E88-564B-8523-A5AF4FEF10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6307" y="1446813"/>
            <a:ext cx="3288976" cy="81770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699A8ED-86E9-7A4E-AD95-DA8D5B4DEC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4044" y="1509687"/>
            <a:ext cx="3288976" cy="69195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507FCB7-D24F-D745-859A-A652D35C59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7031" y="3163848"/>
            <a:ext cx="2186473" cy="177281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F5A2BD9-4B72-2741-B9B8-FBD4E52E0F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6840" y="3235390"/>
            <a:ext cx="1772816" cy="1772816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DD97947-3B21-5A4C-977D-755A7B73B4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0329" y="3270122"/>
            <a:ext cx="1541513" cy="170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48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B09930E9-B213-AF46-A2F8-1338FFB578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4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7211387B-C9F1-174B-9182-0A5D1276256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94062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52B1FA9-9548-0943-8685-C2757B3A8273}"/>
              </a:ext>
            </a:extLst>
          </p:cNvPr>
          <p:cNvSpPr txBox="1"/>
          <p:nvPr/>
        </p:nvSpPr>
        <p:spPr>
          <a:xfrm>
            <a:off x="1021916" y="4862409"/>
            <a:ext cx="1993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schemeClr val="bg1"/>
                </a:solidFill>
                <a:latin typeface="Helvetica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www.maquino.mx</a:t>
            </a:r>
            <a:endParaRPr lang="es-MX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2093D8A-0877-5E43-AF33-FCE47A0A14AC}"/>
              </a:ext>
            </a:extLst>
          </p:cNvPr>
          <p:cNvSpPr txBox="1"/>
          <p:nvPr/>
        </p:nvSpPr>
        <p:spPr>
          <a:xfrm>
            <a:off x="488516" y="2614737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bg1"/>
                </a:solidFill>
                <a:latin typeface="Helvetica" pitchFamily="2" charset="0"/>
              </a:rPr>
              <a:t>Eduardo Leal Casas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C6FD1DE-EE02-CC43-8E06-88E9E36CA2C3}"/>
              </a:ext>
            </a:extLst>
          </p:cNvPr>
          <p:cNvSpPr txBox="1"/>
          <p:nvPr/>
        </p:nvSpPr>
        <p:spPr>
          <a:xfrm>
            <a:off x="1021916" y="3766818"/>
            <a:ext cx="22958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>
                <a:solidFill>
                  <a:schemeClr val="bg1"/>
                </a:solidFill>
                <a:latin typeface="Helvetica" pitchFamily="2" charset="0"/>
              </a:rPr>
              <a:t>gerencia@maquino.mx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DA8E4B4-D2C3-F548-947D-C1420504F26C}"/>
              </a:ext>
            </a:extLst>
          </p:cNvPr>
          <p:cNvSpPr txBox="1"/>
          <p:nvPr/>
        </p:nvSpPr>
        <p:spPr>
          <a:xfrm>
            <a:off x="1021916" y="4167651"/>
            <a:ext cx="38688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>
                <a:solidFill>
                  <a:schemeClr val="bg1"/>
                </a:solidFill>
                <a:latin typeface="Helvetica" pitchFamily="2" charset="0"/>
              </a:rPr>
              <a:t>Calle Lic Adolfo López Mateos 500, </a:t>
            </a:r>
          </a:p>
          <a:p>
            <a:r>
              <a:rPr lang="es-MX" sz="1600" dirty="0">
                <a:solidFill>
                  <a:schemeClr val="bg1"/>
                </a:solidFill>
                <a:latin typeface="Helvetica" pitchFamily="2" charset="0"/>
              </a:rPr>
              <a:t>Villa San Miguel, 67110 Guadalupe, N.L.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7037616-8461-E544-9CFB-6113000167EB}"/>
              </a:ext>
            </a:extLst>
          </p:cNvPr>
          <p:cNvSpPr txBox="1"/>
          <p:nvPr/>
        </p:nvSpPr>
        <p:spPr>
          <a:xfrm>
            <a:off x="1021916" y="3428615"/>
            <a:ext cx="1307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>
                <a:solidFill>
                  <a:schemeClr val="bg1"/>
                </a:solidFill>
                <a:latin typeface="Helvetica" pitchFamily="2" charset="0"/>
              </a:rPr>
              <a:t>8110148078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9FFDBCFC-4395-3C49-98D3-4EC439606A35}"/>
              </a:ext>
            </a:extLst>
          </p:cNvPr>
          <p:cNvCxnSpPr>
            <a:cxnSpLocks/>
          </p:cNvCxnSpPr>
          <p:nvPr/>
        </p:nvCxnSpPr>
        <p:spPr>
          <a:xfrm>
            <a:off x="588723" y="3306786"/>
            <a:ext cx="284340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4" name="Gráfico 3" descr="Teléfono en altavoz">
            <a:extLst>
              <a:ext uri="{FF2B5EF4-FFF2-40B4-BE49-F238E27FC236}">
                <a16:creationId xmlns:a16="http://schemas.microsoft.com/office/drawing/2014/main" id="{B614F47F-BCD4-2C45-9546-D101BB3731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6930" y="3428615"/>
            <a:ext cx="334986" cy="334986"/>
          </a:xfrm>
          <a:prstGeom prst="rect">
            <a:avLst/>
          </a:prstGeom>
        </p:spPr>
      </p:pic>
      <p:pic>
        <p:nvPicPr>
          <p:cNvPr id="7" name="Gráfico 6" descr="Contorno">
            <a:extLst>
              <a:ext uri="{FF2B5EF4-FFF2-40B4-BE49-F238E27FC236}">
                <a16:creationId xmlns:a16="http://schemas.microsoft.com/office/drawing/2014/main" id="{481F2957-51E5-2E4C-B842-749A3A4C11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6929" y="3770948"/>
            <a:ext cx="334987" cy="334987"/>
          </a:xfrm>
          <a:prstGeom prst="rect">
            <a:avLst/>
          </a:prstGeom>
        </p:spPr>
      </p:pic>
      <p:pic>
        <p:nvPicPr>
          <p:cNvPr id="15" name="Gráfico 14" descr="Fábrica">
            <a:extLst>
              <a:ext uri="{FF2B5EF4-FFF2-40B4-BE49-F238E27FC236}">
                <a16:creationId xmlns:a16="http://schemas.microsoft.com/office/drawing/2014/main" id="{3FECFECE-A05D-4A45-B405-B64E12FC42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5145" y="4167088"/>
            <a:ext cx="338554" cy="338554"/>
          </a:xfrm>
          <a:prstGeom prst="rect">
            <a:avLst/>
          </a:prstGeom>
        </p:spPr>
      </p:pic>
      <p:pic>
        <p:nvPicPr>
          <p:cNvPr id="17" name="Gráfico 16" descr="Cursor">
            <a:extLst>
              <a:ext uri="{FF2B5EF4-FFF2-40B4-BE49-F238E27FC236}">
                <a16:creationId xmlns:a16="http://schemas.microsoft.com/office/drawing/2014/main" id="{70DFAA3E-8330-9742-B8A1-EC17321A7A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878914" y="4966236"/>
            <a:ext cx="333924" cy="333924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A4C99AFB-E701-D74B-AB22-F0D31520BE7A}"/>
              </a:ext>
            </a:extLst>
          </p:cNvPr>
          <p:cNvSpPr txBox="1"/>
          <p:nvPr/>
        </p:nvSpPr>
        <p:spPr>
          <a:xfrm>
            <a:off x="488516" y="2900561"/>
            <a:ext cx="1327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>
                <a:solidFill>
                  <a:schemeClr val="bg1"/>
                </a:solidFill>
                <a:latin typeface="Helvetica" pitchFamily="2" charset="0"/>
              </a:rPr>
              <a:t>Gerente General</a:t>
            </a:r>
          </a:p>
        </p:txBody>
      </p:sp>
    </p:spTree>
    <p:extLst>
      <p:ext uri="{BB962C8B-B14F-4D97-AF65-F5344CB8AC3E}">
        <p14:creationId xmlns:p14="http://schemas.microsoft.com/office/powerpoint/2010/main" val="346441476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240</Words>
  <Application>Microsoft Macintosh PowerPoint</Application>
  <PresentationFormat>Panorámica</PresentationFormat>
  <Paragraphs>39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Helvetica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Microsoft Office User</cp:lastModifiedBy>
  <cp:revision>17</cp:revision>
  <dcterms:created xsi:type="dcterms:W3CDTF">2024-09-25T17:59:18Z</dcterms:created>
  <dcterms:modified xsi:type="dcterms:W3CDTF">2024-09-27T22:16:30Z</dcterms:modified>
</cp:coreProperties>
</file>